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2" r:id="rId3"/>
    <p:sldId id="270" r:id="rId4"/>
    <p:sldId id="271" r:id="rId5"/>
    <p:sldId id="273" r:id="rId6"/>
    <p:sldId id="272" r:id="rId7"/>
    <p:sldId id="274" r:id="rId8"/>
    <p:sldId id="257" r:id="rId9"/>
    <p:sldId id="267" r:id="rId10"/>
    <p:sldId id="258" r:id="rId11"/>
    <p:sldId id="266" r:id="rId12"/>
    <p:sldId id="275" r:id="rId13"/>
    <p:sldId id="276" r:id="rId14"/>
    <p:sldId id="260" r:id="rId15"/>
    <p:sldId id="282" r:id="rId16"/>
    <p:sldId id="283" r:id="rId17"/>
    <p:sldId id="278" r:id="rId18"/>
    <p:sldId id="279" r:id="rId19"/>
    <p:sldId id="269" r:id="rId20"/>
    <p:sldId id="277" r:id="rId21"/>
    <p:sldId id="261" r:id="rId22"/>
    <p:sldId id="280" r:id="rId23"/>
    <p:sldId id="268" r:id="rId24"/>
    <p:sldId id="281" r:id="rId25"/>
    <p:sldId id="284" r:id="rId26"/>
    <p:sldId id="285" r:id="rId2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000066"/>
    <a:srgbClr val="E6F703"/>
    <a:srgbClr val="FFCC66"/>
    <a:srgbClr val="0000CC"/>
    <a:srgbClr val="FFFF66"/>
    <a:srgbClr val="00336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70" autoAdjust="0"/>
    <p:restoredTop sz="94660"/>
  </p:normalViewPr>
  <p:slideViewPr>
    <p:cSldViewPr>
      <p:cViewPr varScale="1">
        <p:scale>
          <a:sx n="69" d="100"/>
          <a:sy n="69" d="100"/>
        </p:scale>
        <p:origin x="-14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4404EC-3174-48A2-8BA8-2BE62DDB7D81}" type="datetimeFigureOut">
              <a:rPr lang="ru-RU"/>
              <a:pPr>
                <a:defRPr/>
              </a:pPr>
              <a:t>10.02.2024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E94C2A-71BA-48D0-B553-E2EE5B4EFB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01802A-751F-4143-98CA-5C2F0EA6B728}" type="datetimeFigureOut">
              <a:rPr lang="ru-RU"/>
              <a:pPr>
                <a:defRPr/>
              </a:pPr>
              <a:t>10.02.2024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9635DA-F791-4095-A71D-F52ED73CA3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2FE69D-857F-41F8-9AC3-2D95D4D206A0}" type="datetimeFigureOut">
              <a:rPr lang="ru-RU"/>
              <a:pPr>
                <a:defRPr/>
              </a:pPr>
              <a:t>10.02.2024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BDFBFC-C6A6-46CD-B040-DAD8BAB4E7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D524C0-4AFC-4FB3-A04E-69592C7DB0F3}" type="datetimeFigureOut">
              <a:rPr lang="ru-RU"/>
              <a:pPr>
                <a:defRPr/>
              </a:pPr>
              <a:t>10.02.2024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886443-D264-4E90-BB11-D2FEB99E60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B6E59A-25BB-4022-A81D-798E4A015A7C}" type="datetimeFigureOut">
              <a:rPr lang="ru-RU"/>
              <a:pPr>
                <a:defRPr/>
              </a:pPr>
              <a:t>10.02.2024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70ED5E-452E-4ED3-9272-0D1B5D7A94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D3265A-E95B-4A46-871D-91CDA5626B07}" type="datetimeFigureOut">
              <a:rPr lang="ru-RU"/>
              <a:pPr>
                <a:defRPr/>
              </a:pPr>
              <a:t>10.02.2024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E0CBA1-3C52-41AA-B4D9-0E8CEA5FB1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7EB930-74F0-465B-BAA1-138505674FCB}" type="datetimeFigureOut">
              <a:rPr lang="ru-RU"/>
              <a:pPr>
                <a:defRPr/>
              </a:pPr>
              <a:t>10.02.2024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A69404-44FE-4CF2-A97D-F413E5DBBE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260413-9A6E-48AF-A33E-0A261E5C163E}" type="datetimeFigureOut">
              <a:rPr lang="ru-RU"/>
              <a:pPr>
                <a:defRPr/>
              </a:pPr>
              <a:t>10.02.2024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AFCFD3-2D74-4002-80BB-D5F4D8BE2C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C7021F-2BCD-4CF9-BF1C-9BF17AD8F3F2}" type="datetimeFigureOut">
              <a:rPr lang="ru-RU"/>
              <a:pPr>
                <a:defRPr/>
              </a:pPr>
              <a:t>10.02.2024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E6A8E8-A34D-4B8F-B38F-AC2A7B38CC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78620C-78AF-463C-91D3-9F37BE266B14}" type="datetimeFigureOut">
              <a:rPr lang="ru-RU"/>
              <a:pPr>
                <a:defRPr/>
              </a:pPr>
              <a:t>10.02.2024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964C7F-2B70-4840-8CFE-8B80B08349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132469-DADA-4900-8695-BE1D4B068BC7}" type="datetimeFigureOut">
              <a:rPr lang="ru-RU"/>
              <a:pPr>
                <a:defRPr/>
              </a:pPr>
              <a:t>10.02.2024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A50E66-EB41-419D-A6EE-7DC6E9C9B5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315ABE3-B3AF-4084-ABA6-DD8B5228A549}" type="datetimeFigureOut">
              <a:rPr lang="ru-RU"/>
              <a:pPr>
                <a:defRPr/>
              </a:pPr>
              <a:t>10.02.2024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49FE158-82D3-4D13-9245-431260B9B0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3" r:id="rId9"/>
    <p:sldLayoutId id="2147483741" r:id="rId10"/>
    <p:sldLayoutId id="2147483742" r:id="rId11"/>
  </p:sldLayoutIdLst>
  <p:transition spd="med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6.wav"/><Relationship Id="rId1" Type="http://schemas.openxmlformats.org/officeDocument/2006/relationships/tags" Target="../tags/tag4.xml"/><Relationship Id="rId6" Type="http://schemas.openxmlformats.org/officeDocument/2006/relationships/image" Target="../media/image25.png"/><Relationship Id="rId5" Type="http://schemas.openxmlformats.org/officeDocument/2006/relationships/image" Target="../media/image4.png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audio" Target="../media/audio3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audio" Target="../media/audio4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215206" y="714356"/>
            <a:ext cx="1804991" cy="26086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2844" y="4357694"/>
            <a:ext cx="2877374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43250" y="5286375"/>
            <a:ext cx="5786438" cy="1214438"/>
          </a:xfrm>
        </p:spPr>
        <p:txBody>
          <a:bodyPr>
            <a:normAutofit/>
          </a:bodyPr>
          <a:lstStyle/>
          <a:p>
            <a:pPr marR="0" algn="l" eaLnBrk="1" hangingPunct="1">
              <a:defRPr/>
            </a:pPr>
            <a:r>
              <a:rPr lang="ru-RU" sz="1800" b="1" dirty="0" smtClean="0">
                <a:solidFill>
                  <a:srgbClr val="0B539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Воспитатель МБДОУ </a:t>
            </a:r>
          </a:p>
          <a:p>
            <a:pPr marR="0" algn="l" eaLnBrk="1" hangingPunct="1">
              <a:defRPr/>
            </a:pPr>
            <a:r>
              <a:rPr lang="ru-RU" sz="1800" b="1" dirty="0" smtClean="0">
                <a:solidFill>
                  <a:srgbClr val="0B539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Кимильтейского детского сада «Колосок»</a:t>
            </a:r>
          </a:p>
          <a:p>
            <a:pPr marR="0" algn="l" eaLnBrk="1" hangingPunct="1">
              <a:defRPr/>
            </a:pPr>
            <a:r>
              <a:rPr lang="ru-RU" sz="1800" b="1" dirty="0" smtClean="0">
                <a:solidFill>
                  <a:srgbClr val="0B539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Антипина Л.Л.</a:t>
            </a:r>
            <a:endParaRPr lang="ru-RU" sz="1800" dirty="0" smtClean="0">
              <a:solidFill>
                <a:srgbClr val="0B539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1357298"/>
            <a:ext cx="8001056" cy="2643206"/>
          </a:xfrm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/>
            </a:r>
            <a:br>
              <a:rPr lang="ru-RU" sz="3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ru-RU" sz="3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/>
            </a:r>
            <a:br>
              <a:rPr lang="ru-RU" sz="3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ru-RU" sz="3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/>
            </a:r>
            <a:br>
              <a:rPr lang="ru-RU" sz="3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ru-RU" sz="3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/>
            </a:r>
            <a:br>
              <a:rPr lang="ru-RU" sz="3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ru-RU" sz="3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/>
            </a:r>
            <a:br>
              <a:rPr lang="ru-RU" sz="3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ru-RU" sz="3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/>
            </a:r>
            <a:br>
              <a:rPr lang="ru-RU" sz="3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ru-RU" sz="3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/>
            </a:r>
            <a:br>
              <a:rPr lang="ru-RU" sz="3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ru-RU" sz="3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/>
            </a:r>
            <a:br>
              <a:rPr lang="ru-RU" sz="3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ru-RU" sz="3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/>
            </a:r>
            <a:br>
              <a:rPr lang="ru-RU" sz="3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ru-RU" sz="3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Раздел «Ребенок входит в мир социальных отношений» </a:t>
            </a:r>
            <a:br>
              <a:rPr lang="ru-RU" sz="3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ru-RU" sz="3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/>
            </a:r>
            <a:br>
              <a:rPr lang="ru-RU" sz="3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ru-RU" sz="3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Тема: «Путешествие Незнайки по правилам дорожного движения»</a:t>
            </a:r>
            <a:endParaRPr lang="ru-RU" sz="36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428625" y="785813"/>
            <a:ext cx="8429625" cy="571500"/>
          </a:xfrm>
        </p:spPr>
        <p:txBody>
          <a:bodyPr/>
          <a:lstStyle/>
          <a:p>
            <a:pPr eaLnBrk="1" hangingPunct="1"/>
            <a:r>
              <a:rPr lang="ru-RU" sz="32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Какой знак запрещает движение пешеходов?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2071678"/>
            <a:ext cx="2071702" cy="207170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857884" y="2071678"/>
            <a:ext cx="2143140" cy="214314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68" y="4500570"/>
            <a:ext cx="1946048" cy="192882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884368" y="5373216"/>
            <a:ext cx="954599" cy="12049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Tm="5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357188" y="857250"/>
            <a:ext cx="8572500" cy="642938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Какой знак запрещает движение пешеходов?</a:t>
            </a:r>
            <a:endParaRPr lang="ru-RU" sz="3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857884" y="2071678"/>
            <a:ext cx="2143140" cy="214314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500034" y="4572008"/>
            <a:ext cx="6228243" cy="14465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0541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Движение пешеходов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0541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 запрещено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189401" y="5373216"/>
            <a:ext cx="954599" cy="12049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Tm="543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14313" y="785813"/>
            <a:ext cx="85725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Какой знак говорит, что можно будет скоро покушать?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57224" y="2143116"/>
            <a:ext cx="1857388" cy="263749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286512" y="2143116"/>
            <a:ext cx="1933018" cy="266700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500430" y="3071810"/>
            <a:ext cx="1966646" cy="264320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56376" y="5373216"/>
            <a:ext cx="857256" cy="12469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14313" y="785813"/>
            <a:ext cx="85725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Какой знак говорит, что можно будет скоро покушать?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57224" y="2143116"/>
            <a:ext cx="1857388" cy="263749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2285984" y="5286388"/>
            <a:ext cx="5357850" cy="92869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0541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Пункт питания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84368" y="5373216"/>
            <a:ext cx="857256" cy="12469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~PP221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00100" y="1500174"/>
            <a:ext cx="2214578" cy="221457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857884" y="1500174"/>
            <a:ext cx="2214578" cy="221457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428992" y="3929066"/>
            <a:ext cx="2214578" cy="225887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357188" y="714375"/>
            <a:ext cx="8286750" cy="571500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Какой знак лишний?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380312" y="5301208"/>
            <a:ext cx="1447800" cy="1143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Tm="6131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57188" y="714375"/>
            <a:ext cx="8286750" cy="571500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Какой знак лишний?</a:t>
            </a: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00100" y="1500174"/>
            <a:ext cx="2214578" cy="221457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857884" y="1500174"/>
            <a:ext cx="2214578" cy="221457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428992" y="3929066"/>
            <a:ext cx="2214578" cy="225887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236296" y="5229200"/>
            <a:ext cx="1447800" cy="1143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00100" y="1500174"/>
            <a:ext cx="2214578" cy="221457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357188" y="714375"/>
            <a:ext cx="8286750" cy="571500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Какой знак лишний?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214546" y="4286256"/>
            <a:ext cx="5157114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0541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Разрешающий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0541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 знак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236296" y="5373216"/>
            <a:ext cx="1447800" cy="1143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Tm="787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 txBox="1">
            <a:spLocks/>
          </p:cNvSpPr>
          <p:nvPr/>
        </p:nvSpPr>
        <p:spPr>
          <a:xfrm>
            <a:off x="500063" y="714375"/>
            <a:ext cx="8229600" cy="509588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«Отгадай-ка»</a:t>
            </a:r>
            <a:endParaRPr lang="ru-RU" sz="3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42976" y="1500174"/>
            <a:ext cx="7858148" cy="286232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1430">
                  <a:solidFill>
                    <a:schemeClr val="tx2">
                      <a:lumMod val="75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                   Зорко смотрит постовой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1430">
                  <a:solidFill>
                    <a:schemeClr val="tx2">
                      <a:lumMod val="75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               За широкой мостовой.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1430">
                  <a:solidFill>
                    <a:schemeClr val="tx2">
                      <a:lumMod val="75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Как посмотрит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1430">
                  <a:solidFill>
                    <a:schemeClr val="tx2">
                      <a:lumMod val="75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     Глазом красным –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1430">
                  <a:solidFill>
                    <a:schemeClr val="tx2">
                      <a:lumMod val="75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              Остановятся все сразу. 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24328" y="5157192"/>
            <a:ext cx="1250860" cy="13573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Tm="1644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 txBox="1">
            <a:spLocks/>
          </p:cNvSpPr>
          <p:nvPr/>
        </p:nvSpPr>
        <p:spPr>
          <a:xfrm>
            <a:off x="500063" y="714375"/>
            <a:ext cx="8229600" cy="509588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«Отгадай-ка»</a:t>
            </a:r>
            <a:endParaRPr lang="ru-RU" sz="3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1714488"/>
            <a:ext cx="1500198" cy="421484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1142976" y="1500174"/>
            <a:ext cx="7858148" cy="286232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1430">
                  <a:solidFill>
                    <a:schemeClr val="tx2">
                      <a:lumMod val="75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                   Зорко смотрит постовой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1430">
                  <a:solidFill>
                    <a:schemeClr val="tx2">
                      <a:lumMod val="75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               За широкой мостовой.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1430">
                  <a:solidFill>
                    <a:schemeClr val="tx2">
                      <a:lumMod val="75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Как посмотрит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1430">
                  <a:solidFill>
                    <a:schemeClr val="tx2">
                      <a:lumMod val="75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     Глазом красным –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1430">
                  <a:solidFill>
                    <a:schemeClr val="tx2">
                      <a:lumMod val="75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              Остановятся все сразу.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571868" y="4929198"/>
            <a:ext cx="352808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0541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Светофор</a:t>
            </a:r>
          </a:p>
        </p:txBody>
      </p:sp>
      <p:pic>
        <p:nvPicPr>
          <p:cNvPr id="13" name="~PP1614.WAV">
            <a:hlinkClick r:id="" action="ppaction://media"/>
          </p:cNvPr>
          <p:cNvPicPr>
            <a:picLocks noRot="1" noChangeAspect="1"/>
          </p:cNvPicPr>
          <p:nvPr>
            <a:wavAudioFile r:embed="rId2" name="~PP1614.WAV"/>
          </p:nvPr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661400" y="63754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715272" y="5286388"/>
            <a:ext cx="1250860" cy="13573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</p:cSld>
  <p:clrMapOvr>
    <a:masterClrMapping/>
  </p:clrMapOvr>
  <p:transition spd="med" advTm="766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~PP161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28625" y="785813"/>
            <a:ext cx="8286750" cy="701675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Сигналами какого светофора должен руководствоваться пешеход в первую очередь?</a:t>
            </a:r>
            <a:endParaRPr lang="ru-RU" sz="28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2071670" y="1928801"/>
            <a:ext cx="1714512" cy="440874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 cstate="print">
            <a:lum contrast="40000"/>
          </a:blip>
          <a:srcRect/>
          <a:stretch>
            <a:fillRect/>
          </a:stretch>
        </p:blipFill>
        <p:spPr bwMode="auto">
          <a:xfrm>
            <a:off x="5286380" y="2643182"/>
            <a:ext cx="1428760" cy="271283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668344" y="5229200"/>
            <a:ext cx="1250860" cy="13573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Содержимое 2"/>
          <p:cNvSpPr>
            <a:spLocks noGrp="1"/>
          </p:cNvSpPr>
          <p:nvPr>
            <p:ph type="title"/>
          </p:nvPr>
        </p:nvSpPr>
        <p:spPr>
          <a:xfrm>
            <a:off x="500063" y="714375"/>
            <a:ext cx="8229600" cy="509588"/>
          </a:xfrm>
        </p:spPr>
        <p:txBody>
          <a:bodyPr/>
          <a:lstStyle/>
          <a:p>
            <a:pPr eaLnBrk="1" hangingPunct="1"/>
            <a:r>
              <a:rPr lang="ru-RU" sz="32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«Отгадай-ка»</a:t>
            </a:r>
            <a:endParaRPr lang="ru-RU" sz="320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4000496" y="1214422"/>
            <a:ext cx="4929222" cy="3970318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1430">
                  <a:solidFill>
                    <a:schemeClr val="accent1">
                      <a:lumMod val="50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Тихо ехать нас обяжет,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1430">
                  <a:solidFill>
                    <a:schemeClr val="accent1">
                      <a:lumMod val="50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Поворот вблизи покажет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1430">
                  <a:solidFill>
                    <a:schemeClr val="accent1">
                      <a:lumMod val="50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И напомнит, что и как,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1430">
                  <a:solidFill>
                    <a:schemeClr val="accent1">
                      <a:lumMod val="50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Вам в пути…</a:t>
            </a:r>
          </a:p>
        </p:txBody>
      </p:sp>
      <p:pic>
        <p:nvPicPr>
          <p:cNvPr id="13" name="~PP4034.WAV">
            <a:hlinkClick r:id="" action="ppaction://media"/>
          </p:cNvPr>
          <p:cNvPicPr>
            <a:picLocks noRot="1" noChangeAspect="1"/>
          </p:cNvPicPr>
          <p:nvPr>
            <a:wavAudioFile r:embed="rId1" name="~PP4034.WAV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661400" y="63754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786710" y="5357826"/>
            <a:ext cx="1214446" cy="13662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audio isNarration="1">
              <p:cMediaNode showWhenStopped="0">
                <p:cTn id="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28625" y="785813"/>
            <a:ext cx="8286750" cy="701675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Сигналами какого светофора должен руководствоваться пешеход в первую очередь?</a:t>
            </a:r>
            <a:endParaRPr lang="ru-RU" sz="28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5286380" y="2643182"/>
            <a:ext cx="1428760" cy="271283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214282" y="3000372"/>
            <a:ext cx="4868063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0541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Светофор для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0541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пешеходов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24328" y="5229200"/>
            <a:ext cx="1250860" cy="13573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Tm="543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428625" y="642938"/>
            <a:ext cx="8229600" cy="701675"/>
          </a:xfrm>
        </p:spPr>
        <p:txBody>
          <a:bodyPr/>
          <a:lstStyle/>
          <a:p>
            <a:pPr eaLnBrk="1" hangingPunct="1"/>
            <a:r>
              <a:rPr lang="ru-RU" sz="32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Где ребята поступают правильно?</a:t>
            </a:r>
            <a:endParaRPr lang="ru-RU" sz="3200" b="1" smtClean="0"/>
          </a:p>
        </p:txBody>
      </p:sp>
      <p:pic>
        <p:nvPicPr>
          <p:cNvPr id="3074" name="Picture 2" descr="D:\марина\Новая папка (11)\pdd-klipart\ПДД\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143504" y="1643050"/>
            <a:ext cx="3286148" cy="328614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075" name="Picture 3" descr="D:\марина\Новая папка (11)\pdd-klipart\ПДД\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85786" y="1643050"/>
            <a:ext cx="3446448" cy="328614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7158" y="5214950"/>
            <a:ext cx="1063971" cy="1428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57188" y="785813"/>
            <a:ext cx="8229600" cy="714375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Где ребята поступают правильно?</a:t>
            </a:r>
            <a:endParaRPr lang="ru-RU" sz="32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 descr="D:\марина\Новая папка (11)\pdd-klipart\ПДД\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143504" y="1643050"/>
            <a:ext cx="3286148" cy="328614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428596" y="4071942"/>
            <a:ext cx="424103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Правильно!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58" y="5214950"/>
            <a:ext cx="1063971" cy="1428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Tm="5643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28625" y="714375"/>
            <a:ext cx="8229600" cy="701675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Где ребята поступают правильно?</a:t>
            </a:r>
            <a:endParaRPr lang="ru-RU" sz="32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30" name="Picture 6" descr="D:\марина\Новая папка (11)\pdd-klipart\ПДД\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4348" y="1643050"/>
            <a:ext cx="3643338" cy="350046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31" name="Picture 7" descr="D:\марина\Новая папка (11)\pdd-klipart\ПДД\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29190" y="1643050"/>
            <a:ext cx="3583807" cy="350046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7158" y="5214950"/>
            <a:ext cx="1063971" cy="1428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28625" y="714375"/>
            <a:ext cx="8229600" cy="701675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Где ребята поступают правильно?</a:t>
            </a:r>
            <a:endParaRPr lang="ru-RU" sz="32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Picture 6" descr="D:\марина\Новая папка (11)\pdd-klipart\ПДД\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4348" y="1643050"/>
            <a:ext cx="3643338" cy="350046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4643438" y="4143380"/>
            <a:ext cx="424103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Правильно!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58" y="5214950"/>
            <a:ext cx="1063971" cy="1428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Tm="6131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марина\Новая папка (11)\pdd-klipart\ПДД\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85785" y="1643050"/>
            <a:ext cx="3521371" cy="335758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Picture 7" descr="D:\марина\Новая папка (11)\pdd-klipart\ПДД\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29191" y="1643050"/>
            <a:ext cx="3429024" cy="334927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642938" y="1500188"/>
            <a:ext cx="3786187" cy="364331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4786313" y="1500188"/>
            <a:ext cx="3714750" cy="364331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10800000" flipV="1">
            <a:off x="642938" y="1500188"/>
            <a:ext cx="3786187" cy="364331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rot="10800000" flipV="1">
            <a:off x="4714875" y="1500188"/>
            <a:ext cx="3786188" cy="364331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0" name="Заголовок 1"/>
          <p:cNvSpPr txBox="1">
            <a:spLocks/>
          </p:cNvSpPr>
          <p:nvPr/>
        </p:nvSpPr>
        <p:spPr>
          <a:xfrm>
            <a:off x="428625" y="714375"/>
            <a:ext cx="8229600" cy="701675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Запомните, ребята!</a:t>
            </a:r>
            <a:endParaRPr lang="ru-RU" sz="32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9058" y="5214950"/>
            <a:ext cx="1285875" cy="1428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Tm="1044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215207" y="214291"/>
            <a:ext cx="1714512" cy="24779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285728"/>
            <a:ext cx="2286016" cy="1645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85720" y="2212409"/>
            <a:ext cx="8429683" cy="280076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kern="10" dirty="0">
                <a:ln w="11430">
                  <a:solidFill>
                    <a:schemeClr val="accent1">
                      <a:lumMod val="50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Детям знать положено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kern="10" dirty="0">
                <a:ln w="11430">
                  <a:solidFill>
                    <a:schemeClr val="accent1">
                      <a:lumMod val="50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Правила дорожные!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kern="10" dirty="0">
                <a:ln w="11430">
                  <a:solidFill>
                    <a:schemeClr val="accent1">
                      <a:lumMod val="50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Ты, дружок, доверься им: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kern="10" dirty="0">
                <a:ln w="11430">
                  <a:solidFill>
                    <a:schemeClr val="accent1">
                      <a:lumMod val="50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Будешь цел и невредим!</a:t>
            </a:r>
            <a:endParaRPr lang="ru-RU" sz="4400" b="1" dirty="0">
              <a:ln w="11430">
                <a:solidFill>
                  <a:schemeClr val="accent1">
                    <a:lumMod val="50000"/>
                  </a:schemeClr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 spd="med" advTm="8987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1928802"/>
            <a:ext cx="3500462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714480" y="5500702"/>
            <a:ext cx="569034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0541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Дорожный знак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000496" y="1214422"/>
            <a:ext cx="4929222" cy="3970318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1430">
                  <a:solidFill>
                    <a:schemeClr val="accent1">
                      <a:lumMod val="50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Тихо ехать нас обяжет,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1430">
                  <a:solidFill>
                    <a:schemeClr val="accent1">
                      <a:lumMod val="50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Поворот вблизи покажет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1430">
                  <a:solidFill>
                    <a:schemeClr val="accent1">
                      <a:lumMod val="50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И напомнит, что и как,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1430">
                  <a:solidFill>
                    <a:schemeClr val="accent1">
                      <a:lumMod val="50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Вам в пути…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28625" y="714375"/>
            <a:ext cx="8229600" cy="652463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«Отгадай-ка»</a:t>
            </a:r>
            <a:endParaRPr lang="ru-RU" sz="3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596336" y="5013176"/>
            <a:ext cx="1214446" cy="13662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~PP162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910" y="1500174"/>
            <a:ext cx="3586162" cy="478154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428625" y="714375"/>
            <a:ext cx="8229600" cy="652463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Как называется этот знак?</a:t>
            </a:r>
            <a:endParaRPr lang="ru-RU" sz="3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714876" y="1571612"/>
            <a:ext cx="3929090" cy="132343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0541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Автобусная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0541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остановка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714876" y="3857628"/>
            <a:ext cx="3929090" cy="132343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0541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Осторожно,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0541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автобус!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884368" y="5445224"/>
            <a:ext cx="995846" cy="12144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28625" y="714375"/>
            <a:ext cx="8229600" cy="652463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Как называется этот знак?</a:t>
            </a:r>
            <a:endParaRPr lang="ru-RU" sz="3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42910" y="1500174"/>
            <a:ext cx="3586162" cy="478154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4714876" y="1571612"/>
            <a:ext cx="3929090" cy="132343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0541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Автобусная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0541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остановка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884368" y="5445224"/>
            <a:ext cx="995846" cy="12144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</p:cSld>
  <p:clrMapOvr>
    <a:masterClrMapping/>
  </p:clrMapOvr>
  <p:transition spd="med" advTm="0">
    <p:sndAc>
      <p:stSnd>
        <p:snd r:embed="rId3" name="~PP1620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~PP74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28625" y="714375"/>
            <a:ext cx="8229600" cy="652463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Как называется этот знак?</a:t>
            </a:r>
            <a:endParaRPr lang="ru-RU" sz="3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1785926"/>
            <a:ext cx="4429156" cy="400052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5286380" y="1928802"/>
            <a:ext cx="3337842" cy="132343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0541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Осторожно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0541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Дети!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286380" y="4000504"/>
            <a:ext cx="3286148" cy="135732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0541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Дети бегут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0541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в школу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812360" y="5301208"/>
            <a:ext cx="1000132" cy="12858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28625" y="714375"/>
            <a:ext cx="8229600" cy="652463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А этот знак как называется?</a:t>
            </a:r>
            <a:endParaRPr lang="ru-RU" sz="3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28596" y="1785926"/>
            <a:ext cx="4429156" cy="400052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5286380" y="1928802"/>
            <a:ext cx="3337842" cy="132343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0541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Осторожно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0541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Дети!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956376" y="5301208"/>
            <a:ext cx="1000132" cy="12858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</p:cSld>
  <p:clrMapOvr>
    <a:masterClrMapping/>
  </p:clrMapOvr>
  <p:transition spd="med" advTm="5364">
    <p:sndAc>
      <p:stSnd>
        <p:snd r:embed="rId3" name="~PP4034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~PP295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428625" y="714375"/>
            <a:ext cx="8229600" cy="938213"/>
          </a:xfrm>
        </p:spPr>
        <p:txBody>
          <a:bodyPr/>
          <a:lstStyle/>
          <a:p>
            <a:pPr eaLnBrk="1" hangingPunct="1"/>
            <a:r>
              <a:rPr lang="ru-RU" sz="32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Какой из знаков обозначает место, где можно переходить дорогу?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1538" y="2285992"/>
            <a:ext cx="2143140" cy="207170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00430" y="4500570"/>
            <a:ext cx="2000264" cy="188644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84" y="2357430"/>
            <a:ext cx="2000264" cy="200026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524328" y="5373216"/>
            <a:ext cx="954599" cy="12049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Tm="7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428625" y="642938"/>
            <a:ext cx="8229600" cy="1009650"/>
          </a:xfrm>
        </p:spPr>
        <p:txBody>
          <a:bodyPr/>
          <a:lstStyle/>
          <a:p>
            <a:pPr eaLnBrk="1" hangingPunct="1"/>
            <a:r>
              <a:rPr lang="ru-RU" sz="32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Какой из знаков обозначает место, где можно переходить дорогу?</a:t>
            </a:r>
            <a:endParaRPr lang="ru-RU" sz="3200" smtClean="0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1538" y="2285992"/>
            <a:ext cx="2143140" cy="207170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2071670" y="4786322"/>
            <a:ext cx="5095761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0541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Пешеходный переход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740352" y="5373216"/>
            <a:ext cx="954599" cy="12049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1113</TotalTime>
  <Words>290</Words>
  <Application>Microsoft Office PowerPoint</Application>
  <PresentationFormat>Экран (4:3)</PresentationFormat>
  <Paragraphs>74</Paragraphs>
  <Slides>26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Поток</vt:lpstr>
      <vt:lpstr>         Раздел «Ребенок входит в мир социальных отношений»   Тема: «Путешествие Незнайки по правилам дорожного движения»</vt:lpstr>
      <vt:lpstr>«Отгадай-ка»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Какой из знаков обозначает место, где можно переходить дорогу?</vt:lpstr>
      <vt:lpstr>Какой из знаков обозначает место, где можно переходить дорогу?</vt:lpstr>
      <vt:lpstr>Какой знак запрещает движение пешеходов?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Где ребята поступают правильно?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Раздел социально-нравственное Знаки дорожного движения</dc:title>
  <dc:creator>семья</dc:creator>
  <cp:lastModifiedBy>эльд</cp:lastModifiedBy>
  <cp:revision>129</cp:revision>
  <dcterms:created xsi:type="dcterms:W3CDTF">2010-10-30T10:41:09Z</dcterms:created>
  <dcterms:modified xsi:type="dcterms:W3CDTF">2024-02-10T12:57:33Z</dcterms:modified>
</cp:coreProperties>
</file>